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sldIdLst>
    <p:sldId id="256" r:id="rId2"/>
    <p:sldId id="261" r:id="rId3"/>
    <p:sldId id="262" r:id="rId4"/>
    <p:sldId id="270" r:id="rId5"/>
    <p:sldId id="271" r:id="rId6"/>
    <p:sldId id="272" r:id="rId7"/>
    <p:sldId id="257" r:id="rId8"/>
    <p:sldId id="259" r:id="rId9"/>
    <p:sldId id="273" r:id="rId10"/>
    <p:sldId id="258" r:id="rId11"/>
    <p:sldId id="274" r:id="rId12"/>
    <p:sldId id="263" r:id="rId13"/>
    <p:sldId id="260" r:id="rId14"/>
    <p:sldId id="264" r:id="rId15"/>
    <p:sldId id="267" r:id="rId16"/>
    <p:sldId id="268" r:id="rId17"/>
    <p:sldId id="275" r:id="rId18"/>
    <p:sldId id="265" r:id="rId19"/>
    <p:sldId id="269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F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0900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423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2961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4800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2548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874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6773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090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510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813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45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136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067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199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311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080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B7F7DD">
                <a:lumMod val="100000"/>
                <a:alpha val="73000"/>
              </a:srgbClr>
            </a:gs>
            <a:gs pos="94000">
              <a:schemeClr val="bg2">
                <a:shade val="96000"/>
                <a:lumMod val="82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3FDA7-51DF-4E5D-B458-9D242890A09C}" type="datetimeFigureOut">
              <a:rPr lang="es-MX" smtClean="0"/>
              <a:t>26/06/2025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8AF545-A0A9-4C41-A6BC-5FAD5D9D224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42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cerotolerancia@edomex.gob.mx" TargetMode="External"/><Relationship Id="rId13" Type="http://schemas.openxmlformats.org/officeDocument/2006/relationships/image" Target="../media/image27.jpeg"/><Relationship Id="rId18" Type="http://schemas.openxmlformats.org/officeDocument/2006/relationships/image" Target="../media/image3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17" Type="http://schemas.microsoft.com/office/2007/relationships/hdphoto" Target="../media/hdphoto4.wdp"/><Relationship Id="rId2" Type="http://schemas.openxmlformats.org/officeDocument/2006/relationships/hyperlink" Target="mailto:cert-mx@sspc.gob.mx" TargetMode="Externa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hyperlink" Target="tel:089" TargetMode="External"/><Relationship Id="rId5" Type="http://schemas.openxmlformats.org/officeDocument/2006/relationships/hyperlink" Target="tel:8007028770" TargetMode="External"/><Relationship Id="rId15" Type="http://schemas.microsoft.com/office/2007/relationships/hdphoto" Target="../media/hdphoto2.wdp"/><Relationship Id="rId10" Type="http://schemas.openxmlformats.org/officeDocument/2006/relationships/hyperlink" Target="tel:7222758300" TargetMode="External"/><Relationship Id="rId19" Type="http://schemas.microsoft.com/office/2007/relationships/hdphoto" Target="../media/hdphoto3.wdp"/><Relationship Id="rId4" Type="http://schemas.openxmlformats.org/officeDocument/2006/relationships/hyperlink" Target="tel:911" TargetMode="External"/><Relationship Id="rId9" Type="http://schemas.openxmlformats.org/officeDocument/2006/relationships/hyperlink" Target="mailto:cibernetica.edomex@ssedomex.gob.mx" TargetMode="External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ángulo isósceles 9"/>
          <p:cNvSpPr/>
          <p:nvPr/>
        </p:nvSpPr>
        <p:spPr>
          <a:xfrm>
            <a:off x="8470670" y="0"/>
            <a:ext cx="2778355" cy="6858000"/>
          </a:xfrm>
          <a:prstGeom prst="triangl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8" name="Picture 4" descr="La importancia de las redes sociales en empresas y negocios | Blog MASMOVIL  Negocio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260">
            <a:off x="437339" y="308400"/>
            <a:ext cx="8708088" cy="53944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2" y="6005280"/>
            <a:ext cx="1415599" cy="852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2446" y="5657696"/>
            <a:ext cx="986689" cy="1200303"/>
          </a:xfrm>
          <a:prstGeom prst="rect">
            <a:avLst/>
          </a:prstGeom>
        </p:spPr>
      </p:pic>
      <p:pic>
        <p:nvPicPr>
          <p:cNvPr id="1026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4871258" y="6005177"/>
            <a:ext cx="2853609" cy="733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9121775" y="6474274"/>
            <a:ext cx="1936834" cy="2646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1200" b="1" cap="none" dirty="0" smtClean="0">
                <a:solidFill>
                  <a:schemeClr val="bg1">
                    <a:lumMod val="95000"/>
                  </a:schemeClr>
                </a:solidFill>
              </a:rPr>
              <a:t>#</a:t>
            </a:r>
            <a:r>
              <a:rPr lang="es-MX" sz="1200" b="1" cap="none" dirty="0" err="1" smtClean="0">
                <a:solidFill>
                  <a:schemeClr val="bg1">
                    <a:lumMod val="95000"/>
                  </a:schemeClr>
                </a:solidFill>
              </a:rPr>
              <a:t>notenredesconlasredes</a:t>
            </a:r>
            <a:r>
              <a:rPr lang="es-MX" sz="1200" b="1" cap="none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s-MX" sz="1200" b="1" cap="non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470670" y="2606399"/>
            <a:ext cx="3779520" cy="768351"/>
          </a:xfrm>
          <a:noFill/>
          <a:ln>
            <a:noFill/>
            <a:prstDash val="sysDot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es-MX" sz="3200" b="1" cap="none" dirty="0" smtClean="0">
                <a:solidFill>
                  <a:schemeClr val="bg1"/>
                </a:solidFill>
              </a:rPr>
              <a:t>#</a:t>
            </a:r>
            <a:r>
              <a:rPr lang="es-MX" sz="3200" b="1" cap="none" dirty="0" err="1" smtClean="0">
                <a:solidFill>
                  <a:schemeClr val="bg1"/>
                </a:solidFill>
              </a:rPr>
              <a:t>NavegaSeguro</a:t>
            </a:r>
            <a:r>
              <a:rPr lang="es-MX" sz="3200" b="1" cap="none" dirty="0" smtClean="0">
                <a:solidFill>
                  <a:schemeClr val="bg1"/>
                </a:solidFill>
              </a:rPr>
              <a:t> </a:t>
            </a:r>
            <a:endParaRPr lang="es-MX" sz="3200" b="1" cap="none" dirty="0">
              <a:solidFill>
                <a:schemeClr val="bg1"/>
              </a:solidFill>
            </a:endParaRPr>
          </a:p>
        </p:txBody>
      </p:sp>
      <p:pic>
        <p:nvPicPr>
          <p:cNvPr id="4" name="Protección de datos persona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424339">
            <a:off x="691480" y="527690"/>
            <a:ext cx="8123312" cy="4925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12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s 5 colectivas ciberfeministas que debes conocer para enfrentar la violencia  digital">
            <a:extLst>
              <a:ext uri="{FF2B5EF4-FFF2-40B4-BE49-F238E27FC236}">
                <a16:creationId xmlns:a16="http://schemas.microsoft.com/office/drawing/2014/main" id="{F94A622A-A325-448C-8D41-2658BD2F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22" y="335292"/>
            <a:ext cx="7280745" cy="5049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AutoShape 2" descr="100 hojas de papel pergamino para escribir impresión, papel de escritura  clásico de aspecto antiguo, papel de escritura clásico para invitación,  letra, currículum, arte, doble cara : Amazon.com.mx: Oficina y papelerí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Recortar rectángulo de esquina diagonal 1"/>
          <p:cNvSpPr/>
          <p:nvPr/>
        </p:nvSpPr>
        <p:spPr>
          <a:xfrm>
            <a:off x="460375" y="1817801"/>
            <a:ext cx="4478694" cy="2827175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56D039-3BD9-9724-CC32-F317884BEAE4}"/>
              </a:ext>
            </a:extLst>
          </p:cNvPr>
          <p:cNvSpPr txBox="1"/>
          <p:nvPr/>
        </p:nvSpPr>
        <p:spPr>
          <a:xfrm>
            <a:off x="689018" y="2154522"/>
            <a:ext cx="4021407" cy="2153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“Todas las personas tenemos el derecho a la privacidad de nuestros datos personales y para ello es importante cuidar a quién y qué tipo de información personal compartimos, incluyendo aquellos que se comparten a través de fotografías.”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1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01076" y="121001"/>
            <a:ext cx="6590995" cy="6650011"/>
          </a:xfrm>
          <a:prstGeom prst="rect">
            <a:avLst/>
          </a:prstGeom>
        </p:spPr>
      </p:pic>
      <p:sp>
        <p:nvSpPr>
          <p:cNvPr id="8" name="Recortar rectángulo de esquina diagonal 7"/>
          <p:cNvSpPr/>
          <p:nvPr/>
        </p:nvSpPr>
        <p:spPr>
          <a:xfrm>
            <a:off x="1490662" y="1575494"/>
            <a:ext cx="4061052" cy="2668555"/>
          </a:xfrm>
          <a:prstGeom prst="snip2Diag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dondear rectángulo de esquina diagonal 6"/>
          <p:cNvSpPr/>
          <p:nvPr/>
        </p:nvSpPr>
        <p:spPr>
          <a:xfrm>
            <a:off x="326571" y="4701775"/>
            <a:ext cx="6540761" cy="1419108"/>
          </a:xfrm>
          <a:prstGeom prst="round2Diag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1754155" y="1902358"/>
            <a:ext cx="3483429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"/>
            </a:pPr>
            <a:r>
              <a:rPr lang="es-MX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Phishing</a:t>
            </a: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suplantación de identidad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"/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Estafas online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"/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Spam y publicidad no deseada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"/>
            </a:pPr>
            <a:r>
              <a:rPr lang="es-MX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Stalking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</a:pPr>
            <a:r>
              <a:rPr lang="es-MX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Sexting</a:t>
            </a: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MX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Sextorsión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892754" y="536669"/>
            <a:ext cx="462934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Riesgos para la privacidad en las redes sociales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70722" y="4920617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“Los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grupos de población que son especialmente vulnerables, son los menores de edad o las personas con escasa experiencia en Internet o con este tipo de plataformas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3613" r="20060"/>
          <a:stretch/>
        </p:blipFill>
        <p:spPr>
          <a:xfrm>
            <a:off x="272691" y="314774"/>
            <a:ext cx="7089162" cy="6263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dondear rectángulo de esquina diagonal 7"/>
          <p:cNvSpPr/>
          <p:nvPr/>
        </p:nvSpPr>
        <p:spPr>
          <a:xfrm>
            <a:off x="5980918" y="668238"/>
            <a:ext cx="6102221" cy="5556379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6256170" y="4277821"/>
            <a:ext cx="5551715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proteger tus datos personales en redes sociales, es importante ser consciente de la información que compartes, tomar medidas para fortalecer la seguridad de tus cuentas y utilizar tus redes sociales de forma responsable. 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178950" y="1124520"/>
            <a:ext cx="326762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Protege tu información personal</a:t>
            </a:r>
            <a:endParaRPr lang="es-MX" sz="2400" b="1" dirty="0">
              <a:solidFill>
                <a:schemeClr val="bg1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256170" y="1969497"/>
            <a:ext cx="54770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Los servicios en línea, incluyendo las Redes Sociales, que muchas ocasiones no tienen costo por instalación o uso, es importante saber que el pago de todos estos servicios se centra en la acumulación de información personal de los usuarios que posteriormente se vende a empresas interesadas en la colocación de sus productos o servicios.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/>
          <p:cNvSpPr/>
          <p:nvPr/>
        </p:nvSpPr>
        <p:spPr>
          <a:xfrm>
            <a:off x="5598367" y="1110342"/>
            <a:ext cx="6430149" cy="4581135"/>
          </a:xfrm>
          <a:prstGeom prst="ellipse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Picture 4" descr="Candado encima de placa base de ordenador">
            <a:extLst>
              <a:ext uri="{FF2B5EF4-FFF2-40B4-BE49-F238E27FC236}">
                <a16:creationId xmlns:a16="http://schemas.microsoft.com/office/drawing/2014/main" id="{8B3B0EBE-24A5-A162-9402-FEB5F4F9B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5071" r="28425" b="-1"/>
          <a:stretch/>
        </p:blipFill>
        <p:spPr>
          <a:xfrm>
            <a:off x="282912" y="174578"/>
            <a:ext cx="5688796" cy="6562124"/>
          </a:xfrm>
          <a:custGeom>
            <a:avLst/>
            <a:gdLst>
              <a:gd name="connsiteX0" fmla="*/ 0 w 5945287"/>
              <a:gd name="connsiteY0" fmla="*/ 0 h 6857990"/>
              <a:gd name="connsiteX1" fmla="*/ 535076 w 5945287"/>
              <a:gd name="connsiteY1" fmla="*/ 0 h 6857990"/>
              <a:gd name="connsiteX2" fmla="*/ 1189057 w 5945287"/>
              <a:gd name="connsiteY2" fmla="*/ 0 h 6857990"/>
              <a:gd name="connsiteX3" fmla="*/ 1605227 w 5945287"/>
              <a:gd name="connsiteY3" fmla="*/ 0 h 6857990"/>
              <a:gd name="connsiteX4" fmla="*/ 2318662 w 5945287"/>
              <a:gd name="connsiteY4" fmla="*/ 0 h 6857990"/>
              <a:gd name="connsiteX5" fmla="*/ 2853738 w 5945287"/>
              <a:gd name="connsiteY5" fmla="*/ 0 h 6857990"/>
              <a:gd name="connsiteX6" fmla="*/ 3507719 w 5945287"/>
              <a:gd name="connsiteY6" fmla="*/ 0 h 6857990"/>
              <a:gd name="connsiteX7" fmla="*/ 4102248 w 5945287"/>
              <a:gd name="connsiteY7" fmla="*/ 0 h 6857990"/>
              <a:gd name="connsiteX8" fmla="*/ 4577871 w 5945287"/>
              <a:gd name="connsiteY8" fmla="*/ 0 h 6857990"/>
              <a:gd name="connsiteX9" fmla="*/ 5112947 w 5945287"/>
              <a:gd name="connsiteY9" fmla="*/ 0 h 6857990"/>
              <a:gd name="connsiteX10" fmla="*/ 5945287 w 5945287"/>
              <a:gd name="connsiteY10" fmla="*/ 0 h 6857990"/>
              <a:gd name="connsiteX11" fmla="*/ 5873095 w 5945287"/>
              <a:gd name="connsiteY11" fmla="*/ 183519 h 6857990"/>
              <a:gd name="connsiteX12" fmla="*/ 5302960 w 5945287"/>
              <a:gd name="connsiteY12" fmla="*/ 3428995 h 6857990"/>
              <a:gd name="connsiteX13" fmla="*/ 5873095 w 5945287"/>
              <a:gd name="connsiteY13" fmla="*/ 6674471 h 6857990"/>
              <a:gd name="connsiteX14" fmla="*/ 5945287 w 5945287"/>
              <a:gd name="connsiteY14" fmla="*/ 6857990 h 6857990"/>
              <a:gd name="connsiteX15" fmla="*/ 5350758 w 5945287"/>
              <a:gd name="connsiteY15" fmla="*/ 6857990 h 6857990"/>
              <a:gd name="connsiteX16" fmla="*/ 4637324 w 5945287"/>
              <a:gd name="connsiteY16" fmla="*/ 6857990 h 6857990"/>
              <a:gd name="connsiteX17" fmla="*/ 4042795 w 5945287"/>
              <a:gd name="connsiteY17" fmla="*/ 6857990 h 6857990"/>
              <a:gd name="connsiteX18" fmla="*/ 3329361 w 5945287"/>
              <a:gd name="connsiteY18" fmla="*/ 6857990 h 6857990"/>
              <a:gd name="connsiteX19" fmla="*/ 2734832 w 5945287"/>
              <a:gd name="connsiteY19" fmla="*/ 6857990 h 6857990"/>
              <a:gd name="connsiteX20" fmla="*/ 2080850 w 5945287"/>
              <a:gd name="connsiteY20" fmla="*/ 6857990 h 6857990"/>
              <a:gd name="connsiteX21" fmla="*/ 1367416 w 5945287"/>
              <a:gd name="connsiteY21" fmla="*/ 6857990 h 6857990"/>
              <a:gd name="connsiteX22" fmla="*/ 653982 w 5945287"/>
              <a:gd name="connsiteY22" fmla="*/ 6857990 h 6857990"/>
              <a:gd name="connsiteX23" fmla="*/ 0 w 5945287"/>
              <a:gd name="connsiteY23" fmla="*/ 6857990 h 6857990"/>
              <a:gd name="connsiteX24" fmla="*/ 0 w 5945287"/>
              <a:gd name="connsiteY24" fmla="*/ 6217911 h 6857990"/>
              <a:gd name="connsiteX25" fmla="*/ 0 w 5945287"/>
              <a:gd name="connsiteY25" fmla="*/ 5714992 h 6857990"/>
              <a:gd name="connsiteX26" fmla="*/ 0 w 5945287"/>
              <a:gd name="connsiteY26" fmla="*/ 5280652 h 6857990"/>
              <a:gd name="connsiteX27" fmla="*/ 0 w 5945287"/>
              <a:gd name="connsiteY27" fmla="*/ 4709153 h 6857990"/>
              <a:gd name="connsiteX28" fmla="*/ 0 w 5945287"/>
              <a:gd name="connsiteY28" fmla="*/ 4206234 h 6857990"/>
              <a:gd name="connsiteX29" fmla="*/ 0 w 5945287"/>
              <a:gd name="connsiteY29" fmla="*/ 3634735 h 6857990"/>
              <a:gd name="connsiteX30" fmla="*/ 0 w 5945287"/>
              <a:gd name="connsiteY30" fmla="*/ 3063236 h 6857990"/>
              <a:gd name="connsiteX31" fmla="*/ 0 w 5945287"/>
              <a:gd name="connsiteY31" fmla="*/ 2628896 h 6857990"/>
              <a:gd name="connsiteX32" fmla="*/ 0 w 5945287"/>
              <a:gd name="connsiteY32" fmla="*/ 1920237 h 6857990"/>
              <a:gd name="connsiteX33" fmla="*/ 0 w 5945287"/>
              <a:gd name="connsiteY33" fmla="*/ 1417318 h 6857990"/>
              <a:gd name="connsiteX34" fmla="*/ 0 w 5945287"/>
              <a:gd name="connsiteY34" fmla="*/ 708659 h 6857990"/>
              <a:gd name="connsiteX35" fmla="*/ 0 w 5945287"/>
              <a:gd name="connsiteY35" fmla="*/ 0 h 68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45287" h="6857990" fill="none" extrusionOk="0">
                <a:moveTo>
                  <a:pt x="0" y="0"/>
                </a:moveTo>
                <a:cubicBezTo>
                  <a:pt x="154134" y="-49"/>
                  <a:pt x="394831" y="55439"/>
                  <a:pt x="535076" y="0"/>
                </a:cubicBezTo>
                <a:cubicBezTo>
                  <a:pt x="675321" y="-55439"/>
                  <a:pt x="944828" y="66071"/>
                  <a:pt x="1189057" y="0"/>
                </a:cubicBezTo>
                <a:cubicBezTo>
                  <a:pt x="1433286" y="-66071"/>
                  <a:pt x="1444693" y="39827"/>
                  <a:pt x="1605227" y="0"/>
                </a:cubicBezTo>
                <a:cubicBezTo>
                  <a:pt x="1765761" y="-39827"/>
                  <a:pt x="2144099" y="8766"/>
                  <a:pt x="2318662" y="0"/>
                </a:cubicBezTo>
                <a:cubicBezTo>
                  <a:pt x="2493226" y="-8766"/>
                  <a:pt x="2633883" y="30507"/>
                  <a:pt x="2853738" y="0"/>
                </a:cubicBezTo>
                <a:cubicBezTo>
                  <a:pt x="3073593" y="-30507"/>
                  <a:pt x="3240696" y="66108"/>
                  <a:pt x="3507719" y="0"/>
                </a:cubicBezTo>
                <a:cubicBezTo>
                  <a:pt x="3774742" y="-66108"/>
                  <a:pt x="3853128" y="58033"/>
                  <a:pt x="4102248" y="0"/>
                </a:cubicBezTo>
                <a:cubicBezTo>
                  <a:pt x="4351368" y="-58033"/>
                  <a:pt x="4470255" y="16225"/>
                  <a:pt x="4577871" y="0"/>
                </a:cubicBezTo>
                <a:cubicBezTo>
                  <a:pt x="4685487" y="-16225"/>
                  <a:pt x="4885636" y="36575"/>
                  <a:pt x="5112947" y="0"/>
                </a:cubicBezTo>
                <a:cubicBezTo>
                  <a:pt x="5340258" y="-36575"/>
                  <a:pt x="5585802" y="54773"/>
                  <a:pt x="5945287" y="0"/>
                </a:cubicBezTo>
                <a:cubicBezTo>
                  <a:pt x="5951864" y="45744"/>
                  <a:pt x="5895474" y="93781"/>
                  <a:pt x="5873095" y="183519"/>
                </a:cubicBezTo>
                <a:cubicBezTo>
                  <a:pt x="5754865" y="1190051"/>
                  <a:pt x="5562125" y="2405769"/>
                  <a:pt x="5302960" y="3428995"/>
                </a:cubicBezTo>
                <a:cubicBezTo>
                  <a:pt x="5253682" y="4515218"/>
                  <a:pt x="5504377" y="5784690"/>
                  <a:pt x="5873095" y="6674471"/>
                </a:cubicBezTo>
                <a:cubicBezTo>
                  <a:pt x="5913540" y="6724351"/>
                  <a:pt x="5891050" y="6781393"/>
                  <a:pt x="5945287" y="6857990"/>
                </a:cubicBezTo>
                <a:cubicBezTo>
                  <a:pt x="5738215" y="6913124"/>
                  <a:pt x="5629179" y="6791811"/>
                  <a:pt x="5350758" y="6857990"/>
                </a:cubicBezTo>
                <a:cubicBezTo>
                  <a:pt x="5072337" y="6924169"/>
                  <a:pt x="4933760" y="6789652"/>
                  <a:pt x="4637324" y="6857990"/>
                </a:cubicBezTo>
                <a:cubicBezTo>
                  <a:pt x="4340888" y="6926328"/>
                  <a:pt x="4167829" y="6800717"/>
                  <a:pt x="4042795" y="6857990"/>
                </a:cubicBezTo>
                <a:cubicBezTo>
                  <a:pt x="3917761" y="6915263"/>
                  <a:pt x="3507977" y="6823014"/>
                  <a:pt x="3329361" y="6857990"/>
                </a:cubicBezTo>
                <a:cubicBezTo>
                  <a:pt x="3150745" y="6892966"/>
                  <a:pt x="3023640" y="6812520"/>
                  <a:pt x="2734832" y="6857990"/>
                </a:cubicBezTo>
                <a:cubicBezTo>
                  <a:pt x="2446024" y="6903460"/>
                  <a:pt x="2347004" y="6841084"/>
                  <a:pt x="2080850" y="6857990"/>
                </a:cubicBezTo>
                <a:cubicBezTo>
                  <a:pt x="1814696" y="6874896"/>
                  <a:pt x="1723870" y="6804751"/>
                  <a:pt x="1367416" y="6857990"/>
                </a:cubicBezTo>
                <a:cubicBezTo>
                  <a:pt x="1010962" y="6911229"/>
                  <a:pt x="807517" y="6836271"/>
                  <a:pt x="653982" y="6857990"/>
                </a:cubicBezTo>
                <a:cubicBezTo>
                  <a:pt x="500447" y="6879709"/>
                  <a:pt x="213025" y="6800934"/>
                  <a:pt x="0" y="6857990"/>
                </a:cubicBezTo>
                <a:cubicBezTo>
                  <a:pt x="-45561" y="6539635"/>
                  <a:pt x="28776" y="6355471"/>
                  <a:pt x="0" y="6217911"/>
                </a:cubicBezTo>
                <a:cubicBezTo>
                  <a:pt x="-28776" y="6080351"/>
                  <a:pt x="8169" y="5840645"/>
                  <a:pt x="0" y="5714992"/>
                </a:cubicBezTo>
                <a:cubicBezTo>
                  <a:pt x="-8169" y="5589339"/>
                  <a:pt x="42257" y="5458604"/>
                  <a:pt x="0" y="5280652"/>
                </a:cubicBezTo>
                <a:cubicBezTo>
                  <a:pt x="-42257" y="5102700"/>
                  <a:pt x="6739" y="4963422"/>
                  <a:pt x="0" y="4709153"/>
                </a:cubicBezTo>
                <a:cubicBezTo>
                  <a:pt x="-6739" y="4454884"/>
                  <a:pt x="59765" y="4376629"/>
                  <a:pt x="0" y="4206234"/>
                </a:cubicBezTo>
                <a:cubicBezTo>
                  <a:pt x="-59765" y="4035839"/>
                  <a:pt x="21969" y="3916232"/>
                  <a:pt x="0" y="3634735"/>
                </a:cubicBezTo>
                <a:cubicBezTo>
                  <a:pt x="-21969" y="3353238"/>
                  <a:pt x="51737" y="3253562"/>
                  <a:pt x="0" y="3063236"/>
                </a:cubicBezTo>
                <a:cubicBezTo>
                  <a:pt x="-51737" y="2872910"/>
                  <a:pt x="50193" y="2742984"/>
                  <a:pt x="0" y="2628896"/>
                </a:cubicBezTo>
                <a:cubicBezTo>
                  <a:pt x="-50193" y="2514808"/>
                  <a:pt x="58072" y="2223052"/>
                  <a:pt x="0" y="1920237"/>
                </a:cubicBezTo>
                <a:cubicBezTo>
                  <a:pt x="-58072" y="1617422"/>
                  <a:pt x="20469" y="1620035"/>
                  <a:pt x="0" y="1417318"/>
                </a:cubicBezTo>
                <a:cubicBezTo>
                  <a:pt x="-20469" y="1214601"/>
                  <a:pt x="36791" y="856914"/>
                  <a:pt x="0" y="708659"/>
                </a:cubicBezTo>
                <a:cubicBezTo>
                  <a:pt x="-36791" y="560404"/>
                  <a:pt x="26138" y="259349"/>
                  <a:pt x="0" y="0"/>
                </a:cubicBezTo>
                <a:close/>
              </a:path>
              <a:path w="5945287" h="6857990" stroke="0" extrusionOk="0">
                <a:moveTo>
                  <a:pt x="0" y="0"/>
                </a:moveTo>
                <a:cubicBezTo>
                  <a:pt x="348815" y="-78958"/>
                  <a:pt x="394766" y="41431"/>
                  <a:pt x="713434" y="0"/>
                </a:cubicBezTo>
                <a:cubicBezTo>
                  <a:pt x="1032102" y="-41431"/>
                  <a:pt x="1217839" y="64593"/>
                  <a:pt x="1426869" y="0"/>
                </a:cubicBezTo>
                <a:cubicBezTo>
                  <a:pt x="1635899" y="-64593"/>
                  <a:pt x="1733943" y="29535"/>
                  <a:pt x="1902492" y="0"/>
                </a:cubicBezTo>
                <a:cubicBezTo>
                  <a:pt x="2071041" y="-29535"/>
                  <a:pt x="2339462" y="58969"/>
                  <a:pt x="2497021" y="0"/>
                </a:cubicBezTo>
                <a:cubicBezTo>
                  <a:pt x="2654580" y="-58969"/>
                  <a:pt x="2890661" y="25798"/>
                  <a:pt x="3091549" y="0"/>
                </a:cubicBezTo>
                <a:cubicBezTo>
                  <a:pt x="3292437" y="-25798"/>
                  <a:pt x="3363353" y="41705"/>
                  <a:pt x="3626625" y="0"/>
                </a:cubicBezTo>
                <a:cubicBezTo>
                  <a:pt x="3889897" y="-41705"/>
                  <a:pt x="3835095" y="5137"/>
                  <a:pt x="4042795" y="0"/>
                </a:cubicBezTo>
                <a:cubicBezTo>
                  <a:pt x="4250495" y="-5137"/>
                  <a:pt x="4468506" y="51195"/>
                  <a:pt x="4637324" y="0"/>
                </a:cubicBezTo>
                <a:cubicBezTo>
                  <a:pt x="4806142" y="-51195"/>
                  <a:pt x="5032790" y="52976"/>
                  <a:pt x="5350758" y="0"/>
                </a:cubicBezTo>
                <a:cubicBezTo>
                  <a:pt x="5668726" y="-52976"/>
                  <a:pt x="5812388" y="6875"/>
                  <a:pt x="5945287" y="0"/>
                </a:cubicBezTo>
                <a:cubicBezTo>
                  <a:pt x="5942682" y="47242"/>
                  <a:pt x="5900767" y="97991"/>
                  <a:pt x="5873095" y="183519"/>
                </a:cubicBezTo>
                <a:cubicBezTo>
                  <a:pt x="5641904" y="1344527"/>
                  <a:pt x="5285738" y="2086014"/>
                  <a:pt x="5302960" y="3428995"/>
                </a:cubicBezTo>
                <a:cubicBezTo>
                  <a:pt x="5111350" y="4482351"/>
                  <a:pt x="5553990" y="5700310"/>
                  <a:pt x="5873095" y="6674471"/>
                </a:cubicBezTo>
                <a:cubicBezTo>
                  <a:pt x="5916505" y="6759406"/>
                  <a:pt x="5906200" y="6802116"/>
                  <a:pt x="5945287" y="6857990"/>
                </a:cubicBezTo>
                <a:cubicBezTo>
                  <a:pt x="5807591" y="6904941"/>
                  <a:pt x="5663184" y="6836980"/>
                  <a:pt x="5529117" y="6857990"/>
                </a:cubicBezTo>
                <a:cubicBezTo>
                  <a:pt x="5395050" y="6879000"/>
                  <a:pt x="5138474" y="6856689"/>
                  <a:pt x="4934588" y="6857990"/>
                </a:cubicBezTo>
                <a:cubicBezTo>
                  <a:pt x="4730702" y="6859291"/>
                  <a:pt x="4563308" y="6844777"/>
                  <a:pt x="4458965" y="6857990"/>
                </a:cubicBezTo>
                <a:cubicBezTo>
                  <a:pt x="4354622" y="6871203"/>
                  <a:pt x="4163022" y="6813232"/>
                  <a:pt x="3923889" y="6857990"/>
                </a:cubicBezTo>
                <a:cubicBezTo>
                  <a:pt x="3684756" y="6902748"/>
                  <a:pt x="3559817" y="6850383"/>
                  <a:pt x="3388814" y="6857990"/>
                </a:cubicBezTo>
                <a:cubicBezTo>
                  <a:pt x="3217812" y="6865597"/>
                  <a:pt x="2854376" y="6806423"/>
                  <a:pt x="2675379" y="6857990"/>
                </a:cubicBezTo>
                <a:cubicBezTo>
                  <a:pt x="2496382" y="6909557"/>
                  <a:pt x="2287149" y="6826345"/>
                  <a:pt x="2080850" y="6857990"/>
                </a:cubicBezTo>
                <a:cubicBezTo>
                  <a:pt x="1874551" y="6889635"/>
                  <a:pt x="1624708" y="6798124"/>
                  <a:pt x="1426869" y="6857990"/>
                </a:cubicBezTo>
                <a:cubicBezTo>
                  <a:pt x="1229030" y="6917856"/>
                  <a:pt x="1064061" y="6793424"/>
                  <a:pt x="772887" y="6857990"/>
                </a:cubicBezTo>
                <a:cubicBezTo>
                  <a:pt x="481713" y="6922556"/>
                  <a:pt x="241124" y="6821879"/>
                  <a:pt x="0" y="6857990"/>
                </a:cubicBezTo>
                <a:cubicBezTo>
                  <a:pt x="-37697" y="6712100"/>
                  <a:pt x="62884" y="6418861"/>
                  <a:pt x="0" y="6286491"/>
                </a:cubicBezTo>
                <a:cubicBezTo>
                  <a:pt x="-62884" y="6154121"/>
                  <a:pt x="21776" y="5995732"/>
                  <a:pt x="0" y="5714992"/>
                </a:cubicBezTo>
                <a:cubicBezTo>
                  <a:pt x="-21776" y="5434252"/>
                  <a:pt x="11079" y="5390240"/>
                  <a:pt x="0" y="5143493"/>
                </a:cubicBezTo>
                <a:cubicBezTo>
                  <a:pt x="-11079" y="4896746"/>
                  <a:pt x="50441" y="4805036"/>
                  <a:pt x="0" y="4709153"/>
                </a:cubicBezTo>
                <a:cubicBezTo>
                  <a:pt x="-50441" y="4613270"/>
                  <a:pt x="8425" y="4442080"/>
                  <a:pt x="0" y="4274814"/>
                </a:cubicBezTo>
                <a:cubicBezTo>
                  <a:pt x="-8425" y="4107548"/>
                  <a:pt x="1176" y="3826503"/>
                  <a:pt x="0" y="3566155"/>
                </a:cubicBezTo>
                <a:cubicBezTo>
                  <a:pt x="-1176" y="3305807"/>
                  <a:pt x="21604" y="3278986"/>
                  <a:pt x="0" y="2994656"/>
                </a:cubicBezTo>
                <a:cubicBezTo>
                  <a:pt x="-21604" y="2710326"/>
                  <a:pt x="35527" y="2729997"/>
                  <a:pt x="0" y="2628896"/>
                </a:cubicBezTo>
                <a:cubicBezTo>
                  <a:pt x="-35527" y="2527795"/>
                  <a:pt x="20783" y="2302919"/>
                  <a:pt x="0" y="2194557"/>
                </a:cubicBezTo>
                <a:cubicBezTo>
                  <a:pt x="-20783" y="2086195"/>
                  <a:pt x="3486" y="1783749"/>
                  <a:pt x="0" y="1623058"/>
                </a:cubicBezTo>
                <a:cubicBezTo>
                  <a:pt x="-3486" y="1462367"/>
                  <a:pt x="64218" y="1235830"/>
                  <a:pt x="0" y="914399"/>
                </a:cubicBezTo>
                <a:cubicBezTo>
                  <a:pt x="-64218" y="592968"/>
                  <a:pt x="17374" y="37472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51096045"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674" h="6858000">
                        <a:moveTo>
                          <a:pt x="0" y="0"/>
                        </a:moveTo>
                        <a:lnTo>
                          <a:pt x="6832674" y="0"/>
                        </a:lnTo>
                        <a:lnTo>
                          <a:pt x="6749707" y="183520"/>
                        </a:lnTo>
                        <a:cubicBezTo>
                          <a:pt x="6327787" y="1181050"/>
                          <a:pt x="6094475" y="2277779"/>
                          <a:pt x="6094475" y="3429000"/>
                        </a:cubicBezTo>
                        <a:cubicBezTo>
                          <a:pt x="6094475" y="4580222"/>
                          <a:pt x="6327787" y="5676950"/>
                          <a:pt x="6749707" y="6674481"/>
                        </a:cubicBezTo>
                        <a:lnTo>
                          <a:pt x="6832674" y="6858000"/>
                        </a:lnTo>
                        <a:lnTo>
                          <a:pt x="0" y="685800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5" name="Rectángulo 4"/>
          <p:cNvSpPr/>
          <p:nvPr/>
        </p:nvSpPr>
        <p:spPr>
          <a:xfrm>
            <a:off x="6201708" y="228990"/>
            <a:ext cx="5441105" cy="68505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Recomendaciones específicas para proteger tus datos en redes sociales: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24274" y="1576563"/>
            <a:ext cx="4767377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Contraseñas robustas y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únicas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Revisar la configuración de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privacidad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compartir información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responsable de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etiquetas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Cuidado al aceptar solicitudes de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amistad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compartir información privada de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otros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Revisar la autenticidad de sitios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Cerrar sesión en dispositivos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difundir material para dañar a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otros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 consciente de la información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compartida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Utilizar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VPN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Utilizar Seudónimos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5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otege tus datos en las redes sociales con estos consejos clave | Acelera  py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4909">
            <a:off x="5662197" y="509480"/>
            <a:ext cx="5571307" cy="5571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Rectángulo 1"/>
          <p:cNvSpPr/>
          <p:nvPr/>
        </p:nvSpPr>
        <p:spPr>
          <a:xfrm>
            <a:off x="2572139" y="290287"/>
            <a:ext cx="6386210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Cuidado de la reputación en línea y la información que se </a:t>
            </a:r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publica</a:t>
            </a:r>
            <a:endParaRPr lang="es-MX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Esquina doblada 4"/>
          <p:cNvSpPr/>
          <p:nvPr/>
        </p:nvSpPr>
        <p:spPr>
          <a:xfrm>
            <a:off x="365760" y="1403817"/>
            <a:ext cx="5029200" cy="2028306"/>
          </a:xfrm>
          <a:prstGeom prst="foldedCorner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squina doblada 5"/>
          <p:cNvSpPr/>
          <p:nvPr/>
        </p:nvSpPr>
        <p:spPr>
          <a:xfrm>
            <a:off x="872836" y="3946558"/>
            <a:ext cx="4522124" cy="2028306"/>
          </a:xfrm>
          <a:prstGeom prst="foldedCorner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510698" y="1540807"/>
            <a:ext cx="4624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 importante cuidar la reputación en Internet, ya que cualquier publicación, imagen, video que se comparte pudiera ser modificado para hacer imágenes graciosas o que hacen burla de alguna situación y con ello poder sufrir acoso, </a:t>
            </a:r>
            <a:r>
              <a:rPr lang="es-MX" i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bullying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extorsiones, etcétera. 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1004454" y="4222047"/>
            <a:ext cx="42588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Por ello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 importante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ser cuidadoso con la información que se comparte, ya que podría ocasionar afectaciones significativas a la reputación o generar otro tipo de riesgo.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3" y="489757"/>
            <a:ext cx="5561215" cy="59027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dondear rectángulo de esquina diagonal 6"/>
          <p:cNvSpPr/>
          <p:nvPr/>
        </p:nvSpPr>
        <p:spPr>
          <a:xfrm>
            <a:off x="6273346" y="598516"/>
            <a:ext cx="3361105" cy="61514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dondear rectángulo de esquina diagonal 5"/>
          <p:cNvSpPr/>
          <p:nvPr/>
        </p:nvSpPr>
        <p:spPr>
          <a:xfrm>
            <a:off x="5428211" y="1579418"/>
            <a:ext cx="6375862" cy="440574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5516880" y="1499355"/>
            <a:ext cx="6096000" cy="41177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 violencia digital es toda acción dolosa realizada mediante el uso de tecnologías de la información y la comunicación, por la que se exponga, distribuya, difunda, exhiba, transmite; comercialice, oferte, intercambie o comparta imágenes, audios, o videos reales o simulados de contenido intimo sexual de una persona sin su consentimiento, sin su aprobación o sin su autorización y que le cause daño psicológico, emocional, en cualquier ámbito de su vida privada o en su imagen propia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“La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violencia digital puede afectar a todas las personas que hagan uso de las redes digitales; sin embargo, los grupos más vulnerables son las mujeres y las niñas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s-MX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273346" y="694097"/>
            <a:ext cx="3286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¡Cuidado con la violencia digital!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2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diagonal 6"/>
          <p:cNvSpPr/>
          <p:nvPr/>
        </p:nvSpPr>
        <p:spPr>
          <a:xfrm>
            <a:off x="307975" y="2650076"/>
            <a:ext cx="3781887" cy="285294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dondear rectángulo de esquina diagonal 5"/>
          <p:cNvSpPr/>
          <p:nvPr/>
        </p:nvSpPr>
        <p:spPr>
          <a:xfrm>
            <a:off x="307975" y="789709"/>
            <a:ext cx="6275705" cy="63176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AutoShape 4" descr="La Ley Orgánica de Protección de Datos Personales beneficia a ciudadanos y  empresas - IT ah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Decálogo de Protección de Datos para evitar poner en riesgo tu privacidad -  Blog - DAT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935">
            <a:off x="4294375" y="1200349"/>
            <a:ext cx="6887740" cy="4535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Rectángulo 1"/>
          <p:cNvSpPr/>
          <p:nvPr/>
        </p:nvSpPr>
        <p:spPr>
          <a:xfrm>
            <a:off x="460375" y="2869747"/>
            <a:ext cx="346086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Todas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personas tenemos el derecho a la privacidad de nuestros datos personales y para disfrutarla es importante cuidar a quién y qué tipo de información personal compartimos, incluyendo aquellos que se comparten a través de fotografías.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6838" y="907342"/>
            <a:ext cx="615142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Proteger los datos personales para prevenir la Violencia Digital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7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53" y="278014"/>
            <a:ext cx="10349344" cy="6210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dondear rectángulo de esquina diagonal 4"/>
          <p:cNvSpPr/>
          <p:nvPr/>
        </p:nvSpPr>
        <p:spPr>
          <a:xfrm>
            <a:off x="241069" y="495136"/>
            <a:ext cx="4438996" cy="50707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dondear rectángulo de esquina diagonal 5"/>
          <p:cNvSpPr/>
          <p:nvPr/>
        </p:nvSpPr>
        <p:spPr>
          <a:xfrm>
            <a:off x="116378" y="1391767"/>
            <a:ext cx="4688378" cy="472162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293339" y="554326"/>
            <a:ext cx="43344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hacer en caso de sufrir violencia digital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10094" y="1631872"/>
            <a:ext cx="4100945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Hacer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captura de pantalla de los mensajes o comentarios de acoso u hostigamiento digital.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Guarda las URL de las publicaciones que se pretende denunciar.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Guarda fotos del perfil del acosador/</a:t>
            </a:r>
            <a:r>
              <a:rPr lang="es-MX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si es que existe.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Acércate con las autoridades correspondientes para realizar la denuncia.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denuncia se debe realizar rápido para que la información no desaparezca y sea más sencillo localizar al acosador /</a:t>
            </a:r>
            <a:r>
              <a:rPr lang="es-MX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87" y="1388226"/>
            <a:ext cx="8475341" cy="50723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Redondear rectángulo de esquina diagonal 6"/>
          <p:cNvSpPr/>
          <p:nvPr/>
        </p:nvSpPr>
        <p:spPr>
          <a:xfrm>
            <a:off x="1155469" y="1097280"/>
            <a:ext cx="8138160" cy="149629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dondear rectángulo de esquina diagonal 5"/>
          <p:cNvSpPr/>
          <p:nvPr/>
        </p:nvSpPr>
        <p:spPr>
          <a:xfrm>
            <a:off x="3902824" y="267740"/>
            <a:ext cx="2643447" cy="39069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1690254" y="1244551"/>
            <a:ext cx="706858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</a:t>
            </a: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conjunto de reformas legislativas encaminadas a reconocer la violencia digital y sancionar los delitos que violen la intimidad sexual de las personas a través de medios digitales, también conocida como </a:t>
            </a:r>
            <a:r>
              <a:rPr lang="es-ES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ciber</a:t>
            </a: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violencia.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571419" y="267740"/>
            <a:ext cx="130625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Ley Olimpia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516" y="989215"/>
            <a:ext cx="12014968" cy="570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E63CF3F2-67A9-3859-690A-89916FA45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937206"/>
              </p:ext>
            </p:extLst>
          </p:nvPr>
        </p:nvGraphicFramePr>
        <p:xfrm>
          <a:off x="88516" y="1100800"/>
          <a:ext cx="6007484" cy="5350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3742">
                  <a:extLst>
                    <a:ext uri="{9D8B030D-6E8A-4147-A177-3AD203B41FA5}">
                      <a16:colId xmlns:a16="http://schemas.microsoft.com/office/drawing/2014/main" val="1971890194"/>
                    </a:ext>
                  </a:extLst>
                </a:gridCol>
                <a:gridCol w="3003742">
                  <a:extLst>
                    <a:ext uri="{9D8B030D-6E8A-4147-A177-3AD203B41FA5}">
                      <a16:colId xmlns:a16="http://schemas.microsoft.com/office/drawing/2014/main" val="645319471"/>
                    </a:ext>
                  </a:extLst>
                </a:gridCol>
              </a:tblGrid>
              <a:tr h="5350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Policía Cibernética de la Guardia Nacional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Reportar todo abuso o delito cibernético al número</a:t>
                      </a:r>
                    </a:p>
                    <a:p>
                      <a:pPr algn="ctr"/>
                      <a:r>
                        <a:rPr lang="es-MX" sz="1600" b="1" u="none" kern="1200" dirty="0" smtClean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088</a:t>
                      </a:r>
                      <a:endParaRPr lang="es-MX" sz="1600" b="1" u="none" kern="1200" dirty="0">
                        <a:solidFill>
                          <a:srgbClr val="0036A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7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disponible las 24 horas del </a:t>
                      </a:r>
                      <a:r>
                        <a:rPr lang="es-MX" sz="16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día, los 365 días del año, </a:t>
                      </a:r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así como a la cuenta de X</a:t>
                      </a:r>
                    </a:p>
                    <a:p>
                      <a:pPr algn="ctr"/>
                      <a:r>
                        <a:rPr lang="es-MX" sz="1600" b="1" u="none" kern="1200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@</a:t>
                      </a:r>
                      <a:r>
                        <a:rPr lang="es-MX" sz="1600" b="1" u="none" kern="1200" dirty="0" smtClean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CNAC_GN</a:t>
                      </a:r>
                      <a:endParaRPr lang="es-MX" sz="1600" b="1" u="none" kern="1200" dirty="0">
                        <a:solidFill>
                          <a:srgbClr val="0036A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7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 al correo</a:t>
                      </a:r>
                    </a:p>
                    <a:p>
                      <a:pPr algn="ctr"/>
                      <a:r>
                        <a:rPr lang="es-MX" sz="1600" b="1" u="sng" kern="1200" dirty="0" smtClean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2"/>
                        </a:rPr>
                        <a:t>cert-mx@sspc.gob.mx</a:t>
                      </a:r>
                      <a:endParaRPr lang="es-MX" sz="1600" b="1" u="sng" kern="1200" dirty="0" smtClean="0">
                        <a:solidFill>
                          <a:srgbClr val="0036A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73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Fiscalía General de Justicia del Estado de México</a:t>
                      </a:r>
                    </a:p>
                    <a:p>
                      <a:pPr algn="ctr"/>
                      <a:endParaRPr lang="es-MX" sz="16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Número de emergencia:</a:t>
                      </a:r>
                    </a:p>
                    <a:p>
                      <a:pPr algn="ctr"/>
                      <a:r>
                        <a:rPr lang="es-MX" sz="1600" b="1" u="sng" kern="1200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911</a:t>
                      </a:r>
                      <a:endParaRPr lang="es-MX" sz="1600" b="1" u="sng" kern="1200" dirty="0">
                        <a:solidFill>
                          <a:srgbClr val="0036A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Número de denuncia:</a:t>
                      </a:r>
                    </a:p>
                    <a:p>
                      <a:pPr algn="ctr"/>
                      <a:r>
                        <a:rPr lang="es-MX" sz="1600" b="1" u="sng" kern="1200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8007028770</a:t>
                      </a:r>
                      <a:endParaRPr lang="es-MX" sz="1600" b="1" dirty="0">
                        <a:solidFill>
                          <a:srgbClr val="0036A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73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45248335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5375FD6-CBA4-5027-CD7C-264ADA1FD922}"/>
              </a:ext>
            </a:extLst>
          </p:cNvPr>
          <p:cNvSpPr txBox="1"/>
          <p:nvPr/>
        </p:nvSpPr>
        <p:spPr>
          <a:xfrm>
            <a:off x="3313546" y="255156"/>
            <a:ext cx="5918970" cy="4410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2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Contactos para denunciar Violencia Digital</a:t>
            </a:r>
            <a:endParaRPr lang="es-MX" sz="2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16381E-FE06-0707-4FD6-B6DA20699C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8" y="1492798"/>
            <a:ext cx="2737804" cy="81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73B33D-BEB9-C272-9A7D-63EB7C0F08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r="30479"/>
          <a:stretch/>
        </p:blipFill>
        <p:spPr bwMode="auto">
          <a:xfrm>
            <a:off x="4032598" y="1843098"/>
            <a:ext cx="1155367" cy="892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a 4">
            <a:extLst>
              <a:ext uri="{FF2B5EF4-FFF2-40B4-BE49-F238E27FC236}">
                <a16:creationId xmlns:a16="http://schemas.microsoft.com/office/drawing/2014/main" id="{C2CC3C8B-D47D-412C-A881-6F2CD0364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628588"/>
              </p:ext>
            </p:extLst>
          </p:nvPr>
        </p:nvGraphicFramePr>
        <p:xfrm>
          <a:off x="6184514" y="1100799"/>
          <a:ext cx="5918970" cy="545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485">
                  <a:extLst>
                    <a:ext uri="{9D8B030D-6E8A-4147-A177-3AD203B41FA5}">
                      <a16:colId xmlns:a16="http://schemas.microsoft.com/office/drawing/2014/main" val="3202793164"/>
                    </a:ext>
                  </a:extLst>
                </a:gridCol>
                <a:gridCol w="2959485">
                  <a:extLst>
                    <a:ext uri="{9D8B030D-6E8A-4147-A177-3AD203B41FA5}">
                      <a16:colId xmlns:a16="http://schemas.microsoft.com/office/drawing/2014/main" val="1694043757"/>
                    </a:ext>
                  </a:extLst>
                </a:gridCol>
              </a:tblGrid>
              <a:tr h="5455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Denuncia por Violencia de Género</a:t>
                      </a:r>
                    </a:p>
                    <a:p>
                      <a:pPr algn="ctr"/>
                      <a:endParaRPr lang="es-MX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Vía telefónica 24 horas:</a:t>
                      </a:r>
                    </a:p>
                    <a:p>
                      <a:pPr algn="ctr"/>
                      <a:r>
                        <a:rPr lang="es-MX" sz="1600" b="1" i="0" u="none" kern="1200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8007028770</a:t>
                      </a:r>
                      <a:endParaRPr lang="es-MX" sz="1600" b="1" i="0" u="none" kern="1200" dirty="0">
                        <a:solidFill>
                          <a:srgbClr val="0036A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 manera anónima al correo:</a:t>
                      </a:r>
                    </a:p>
                    <a:p>
                      <a:pPr algn="ctr"/>
                      <a:r>
                        <a:rPr lang="es-MX" sz="1600" b="1" u="sng" kern="1200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8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cerotolerancia@edomex.gob.mx</a:t>
                      </a:r>
                      <a:endParaRPr lang="es-MX" sz="1600" b="1" dirty="0">
                        <a:solidFill>
                          <a:srgbClr val="0036A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73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Policía Cibernética del Estado de México</a:t>
                      </a:r>
                    </a:p>
                    <a:p>
                      <a:pPr algn="ctr"/>
                      <a:endParaRPr lang="es-MX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u="sng" kern="1200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9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cibernetica.edomex@ssedomex.gob.mx</a:t>
                      </a:r>
                      <a:endParaRPr lang="es-MX" sz="1600" b="1" kern="1200" dirty="0">
                        <a:solidFill>
                          <a:srgbClr val="0036A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1" kern="1200" dirty="0">
                        <a:solidFill>
                          <a:srgbClr val="0036A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Teléfono (conmutador de la SSEM):</a:t>
                      </a:r>
                    </a:p>
                    <a:p>
                      <a:pPr algn="ctr"/>
                      <a:r>
                        <a:rPr lang="es-MX" sz="1600" b="1" u="sng" kern="1200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10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722 275 83 00</a:t>
                      </a:r>
                      <a:endParaRPr lang="es-MX" sz="1600" b="1" u="sng" kern="1200" dirty="0">
                        <a:solidFill>
                          <a:srgbClr val="0036A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MX" sz="1600" b="1" kern="1200" dirty="0">
                        <a:solidFill>
                          <a:srgbClr val="0036A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Extensiones</a:t>
                      </a:r>
                      <a:r>
                        <a:rPr lang="es-MX" sz="1600" b="1" kern="1200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12202, 12203, 12206 y 12207</a:t>
                      </a:r>
                    </a:p>
                    <a:p>
                      <a:pPr algn="ctr"/>
                      <a:endParaRPr lang="es-MX" sz="1600" b="1" kern="1200" smtClean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kern="120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Ó</a:t>
                      </a:r>
                      <a:r>
                        <a:rPr lang="es-MX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al</a:t>
                      </a:r>
                    </a:p>
                    <a:p>
                      <a:pPr algn="ctr"/>
                      <a:r>
                        <a:rPr lang="es-MX" sz="1600" b="1" u="sng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10"/>
                        </a:rPr>
                        <a:t>722 2758333</a:t>
                      </a:r>
                      <a:r>
                        <a:rPr lang="es-MX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s-MX" sz="1600" b="1" u="sng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11"/>
                        </a:rPr>
                        <a:t>089 Denuncia Anónima</a:t>
                      </a:r>
                      <a:endParaRPr lang="es-MX" sz="1600" b="1" kern="1200" dirty="0" smtClean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MX" sz="1600" b="1" u="sng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4"/>
                        </a:rPr>
                        <a:t>911 Emergencias</a:t>
                      </a:r>
                      <a:endParaRPr lang="es-MX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blipFill>
                      <a:blip r:embed="rId3">
                        <a:alphaModFix amt="73000"/>
                      </a:blip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47543758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0A41CF93-2030-4973-8CBF-BC9CE01D7C0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t="24170" r="13219" b="24204"/>
          <a:stretch/>
        </p:blipFill>
        <p:spPr bwMode="auto">
          <a:xfrm>
            <a:off x="6443457" y="2012887"/>
            <a:ext cx="2643282" cy="587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C:\Users\LENOVO\Pictures\470048307_122201391482205888_6651643344702869132_n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20239" r="6780" b="8018"/>
          <a:stretch/>
        </p:blipFill>
        <p:spPr bwMode="auto">
          <a:xfrm>
            <a:off x="10174175" y="1843098"/>
            <a:ext cx="998130" cy="8336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12" y="144775"/>
            <a:ext cx="8670175" cy="5441378"/>
          </a:xfrm>
          <a:prstGeom prst="rect">
            <a:avLst/>
          </a:prstGeom>
        </p:spPr>
      </p:pic>
      <p:sp>
        <p:nvSpPr>
          <p:cNvPr id="5" name="Recortar rectángulo de esquina diagonal 4"/>
          <p:cNvSpPr/>
          <p:nvPr/>
        </p:nvSpPr>
        <p:spPr>
          <a:xfrm>
            <a:off x="299475" y="144776"/>
            <a:ext cx="3657600" cy="5333760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607046" y="1577197"/>
            <a:ext cx="3042459" cy="30559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redes sociales son plataformas en línea que permiten a las personas conectar, interactuar y compartir información entre sí. Son espacios digitales donde se crean comunidades, se comparten contenidos y se establece una comunicación bidireccional entre usuarios.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72458" y="885196"/>
            <a:ext cx="294163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son las Redes Sociales?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0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dondear rectángulo de esquina diagonal 16"/>
          <p:cNvSpPr/>
          <p:nvPr/>
        </p:nvSpPr>
        <p:spPr>
          <a:xfrm>
            <a:off x="8117632" y="2904246"/>
            <a:ext cx="3489649" cy="2519266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dondear rectángulo de esquina diagonal 15"/>
          <p:cNvSpPr/>
          <p:nvPr/>
        </p:nvSpPr>
        <p:spPr>
          <a:xfrm>
            <a:off x="8117632" y="224454"/>
            <a:ext cx="3489649" cy="2519266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6643">
            <a:off x="307449" y="-264379"/>
            <a:ext cx="8167066" cy="622391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362561" y="383749"/>
            <a:ext cx="3088674" cy="2166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Hoy en día 83.3% de la población mexicana navega en internet, predominantemente a través de dispositivos móviles, lo que a su vez ha generado un uso frecuente de las redes sociales en México.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362561" y="3080441"/>
            <a:ext cx="3088674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Actualmente un 70.7% de la población nacional accede a las redes sociales, lo que representa a 93 millones de personas en México que hace uso de las diversas plataformas de social media.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9548" y="312729"/>
            <a:ext cx="541167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Redes Sociales de mayor uso </a:t>
            </a:r>
            <a:r>
              <a:rPr lang="es-MX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México en </a:t>
            </a:r>
            <a:r>
              <a:rPr lang="es-MX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2024 - 2025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2032" t="20904" r="41732" b="3950"/>
          <a:stretch/>
        </p:blipFill>
        <p:spPr>
          <a:xfrm>
            <a:off x="5233221" y="884664"/>
            <a:ext cx="5428244" cy="49625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ángulo 2"/>
          <p:cNvSpPr/>
          <p:nvPr/>
        </p:nvSpPr>
        <p:spPr>
          <a:xfrm>
            <a:off x="1014153" y="1335753"/>
            <a:ext cx="3491345" cy="3751283"/>
          </a:xfrm>
          <a:prstGeom prst="rect">
            <a:avLst/>
          </a:prstGeom>
          <a:solidFill>
            <a:schemeClr val="accent1"/>
          </a:solidFill>
          <a:ln>
            <a:noFill/>
            <a:prstDash val="lgDashDot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s-MX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WhatsApp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(92.6%)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Facebook (91.6%)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Instagram (80.6%)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TikTok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(78.6%)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Facebook Messenger (76.3%) 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X/Twitter (47.5%)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Telegram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(47.2%)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Pinterest (45.1%)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Snapchat (26.4%) 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LinkedIn (22.3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ágrima 5"/>
          <p:cNvSpPr/>
          <p:nvPr/>
        </p:nvSpPr>
        <p:spPr>
          <a:xfrm>
            <a:off x="6658495" y="1080655"/>
            <a:ext cx="5377295" cy="4638501"/>
          </a:xfrm>
          <a:prstGeom prst="teardrop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7840287" y="3006222"/>
            <a:ext cx="34858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Mantenerse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contacto con amigos y familiares (58.4%)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Leer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noticias (42.3%)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Pasar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tiempo libre (41.4%)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Encontrar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nuevos contenidos (40.0%)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Buscar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productos para comprar (32.2%).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42" y="1236351"/>
            <a:ext cx="6480446" cy="5082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3434065" y="384755"/>
            <a:ext cx="3592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¿Por qué se usan las redes sociales?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799069" y="1521122"/>
            <a:ext cx="3878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principales razones por las que los mexicanos (de 16 a 64 años) utilizan redes sociales, conforme al tiempo invertido en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ellas son: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1961804" y="889844"/>
            <a:ext cx="9900458" cy="579358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Rectángulo 1"/>
          <p:cNvSpPr/>
          <p:nvPr/>
        </p:nvSpPr>
        <p:spPr>
          <a:xfrm>
            <a:off x="2266884" y="2733121"/>
            <a:ext cx="53201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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TikTok</a:t>
            </a: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tiempo de visualización de esta app durante 2024 fue un total de 45 horas y 25 minutos.</a:t>
            </a:r>
          </a:p>
          <a:p>
            <a:pPr algn="just"/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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un total de 19 horas y 17 minutos invertidos al mes.</a:t>
            </a:r>
          </a:p>
          <a:p>
            <a:pPr algn="just"/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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</a:t>
            </a: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Los mexicanos pasan 17 horas y 55 minutos mensualmente.</a:t>
            </a:r>
          </a:p>
          <a:p>
            <a:pPr algn="just"/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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WhatsApp</a:t>
            </a: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Los usuarios pasaron 16 horas y 20 minutos al mes intercambiando mensajes por esta vía.</a:t>
            </a:r>
          </a:p>
          <a:p>
            <a:pPr algn="just"/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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</a:t>
            </a:r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tiempo que pasamos en esta aplicación, en promedio, es de 11 horas y 47 minutos.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793673" y="347922"/>
            <a:ext cx="7068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  <a:t>¿Cuál es el tiempo invertido por los mexicanos en las redes sociales?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291" r="18381"/>
          <a:stretch/>
        </p:blipFill>
        <p:spPr>
          <a:xfrm>
            <a:off x="7822734" y="1879482"/>
            <a:ext cx="3803823" cy="38143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ángulo 5"/>
          <p:cNvSpPr/>
          <p:nvPr/>
        </p:nvSpPr>
        <p:spPr>
          <a:xfrm>
            <a:off x="2162972" y="15789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tiempo promedio invertido por los usuarios mexicanos por mes en cada plataforma de aplicaciones de Android es de: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8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095" y="479397"/>
            <a:ext cx="8445732" cy="59795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ortar rectángulo de esquina diagonal 3"/>
          <p:cNvSpPr/>
          <p:nvPr/>
        </p:nvSpPr>
        <p:spPr>
          <a:xfrm>
            <a:off x="434141" y="1034326"/>
            <a:ext cx="4219490" cy="4869731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softEdge rad="6350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8338" y="2078010"/>
            <a:ext cx="3750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cualquier información referente a una persona física identificada o identificable.  Se considera que una persona es identificable cuando su identidad pueda determinarse directa o indirectamente a través de cualquier información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el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nombre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los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apellidos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edad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 ciudad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vive,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etcétera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con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más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fácil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quién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hablando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45371" y="1371502"/>
            <a:ext cx="319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son los Datos Personales?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9922">
            <a:off x="5224007" y="689656"/>
            <a:ext cx="6251730" cy="5215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ángulo redondeado 4"/>
          <p:cNvSpPr/>
          <p:nvPr/>
        </p:nvSpPr>
        <p:spPr>
          <a:xfrm>
            <a:off x="288280" y="354010"/>
            <a:ext cx="5353921" cy="60813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"/>
              <a:tabLst>
                <a:tab pos="914400" algn="l"/>
              </a:tabLst>
            </a:pPr>
            <a:endParaRPr lang="es-MX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16604" y="1385256"/>
            <a:ext cx="4733738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personales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informan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los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aspectos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más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íntimos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las personas, y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cuyo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 uso puede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provocar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discriminaciones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ponerlos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grave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riesgo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13325" y="2933679"/>
            <a:ext cx="5256789" cy="318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"/>
              <a:tabLst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origen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racial o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étnico</a:t>
            </a:r>
            <a:endParaRPr lang="es-MX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"/>
              <a:tabLst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salud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pasado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futuro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MX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"/>
              <a:tabLst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información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genética</a:t>
            </a:r>
            <a:endParaRPr lang="es-MX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"/>
              <a:tabLst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creencias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religiosas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filosóficas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morales</a:t>
            </a:r>
            <a:endParaRPr lang="es-MX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"/>
              <a:tabLst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afiliación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política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y/o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sindical</a:t>
            </a:r>
            <a:endParaRPr lang="es-MX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"/>
              <a:tabLst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opiniones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políticas</a:t>
            </a:r>
            <a:endParaRPr lang="es-MX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"/>
              <a:tabLst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preferencia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sexual</a:t>
            </a:r>
            <a:endParaRPr lang="es-MX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"/>
              <a:tabLst>
                <a:tab pos="914400" algn="l"/>
              </a:tabLst>
            </a:pP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biométricos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99871" y="666894"/>
            <a:ext cx="273748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personales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sensibles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780" y="6196009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50342" y="6196009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4606" y="6048728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4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Flecha derecha 3"/>
          <p:cNvSpPr/>
          <p:nvPr/>
        </p:nvSpPr>
        <p:spPr>
          <a:xfrm flipH="1">
            <a:off x="6010101" y="282633"/>
            <a:ext cx="5827905" cy="6292734"/>
          </a:xfrm>
          <a:prstGeom prst="rightArrow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7379615" y="2055771"/>
            <a:ext cx="4175760" cy="274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caso de las redes sociales, la falta de protección de datos personales puede ocasionar que terceros accedan y hagan mal uso de fotografías, correos o mensajes sin la autorización del dueño de los datos personales, lo cual podría causar un daño o riesgo a su seguridad física o moral por medio de diversas prácticas como el robo de identidad.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44" y="1250301"/>
            <a:ext cx="5472638" cy="48332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ángulo 4"/>
          <p:cNvSpPr/>
          <p:nvPr/>
        </p:nvSpPr>
        <p:spPr>
          <a:xfrm>
            <a:off x="1657599" y="396522"/>
            <a:ext cx="572201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cuidar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nuestros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personales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2" y="6156575"/>
            <a:ext cx="1039091" cy="62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Lanza Calimaya convocatoria para el Órgano Interno de Control Municipal |  Comunicación XX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6596" r="16004" b="38269"/>
          <a:stretch/>
        </p:blipFill>
        <p:spPr bwMode="auto">
          <a:xfrm>
            <a:off x="5233221" y="6220260"/>
            <a:ext cx="2083793" cy="535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8233" y="6009294"/>
            <a:ext cx="635598" cy="7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805</TotalTime>
  <Words>1158</Words>
  <Application>Microsoft Office PowerPoint</Application>
  <PresentationFormat>Panorámica</PresentationFormat>
  <Paragraphs>141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Symbol</vt:lpstr>
      <vt:lpstr>Times New Roman</vt:lpstr>
      <vt:lpstr>Trebuchet MS</vt:lpstr>
      <vt:lpstr>Wingdings</vt:lpstr>
      <vt:lpstr>Wingdings 3</vt:lpstr>
      <vt:lpstr>Faceta</vt:lpstr>
      <vt:lpstr>#NavegaSeguro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#navegaseguro</dc:title>
  <dc:creator>LENOVO</dc:creator>
  <cp:lastModifiedBy>LENOVO</cp:lastModifiedBy>
  <cp:revision>48</cp:revision>
  <dcterms:created xsi:type="dcterms:W3CDTF">2025-05-14T17:38:26Z</dcterms:created>
  <dcterms:modified xsi:type="dcterms:W3CDTF">2025-06-26T22:41:48Z</dcterms:modified>
</cp:coreProperties>
</file>